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77" r:id="rId3"/>
    <p:sldId id="273" r:id="rId4"/>
    <p:sldId id="279" r:id="rId5"/>
    <p:sldId id="278" r:id="rId6"/>
    <p:sldId id="262" r:id="rId7"/>
    <p:sldId id="280" r:id="rId8"/>
    <p:sldId id="281" r:id="rId9"/>
    <p:sldId id="282" r:id="rId10"/>
    <p:sldId id="283" r:id="rId11"/>
    <p:sldId id="284" r:id="rId12"/>
    <p:sldId id="285" r:id="rId13"/>
    <p:sldId id="287" r:id="rId14"/>
    <p:sldId id="271" r:id="rId15"/>
    <p:sldId id="265" r:id="rId16"/>
    <p:sldId id="270" r:id="rId17"/>
    <p:sldId id="269" r:id="rId18"/>
    <p:sldId id="288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1" roundtripDataSignature="AMtx7mhd3Sihqt028XUQ0/dTeFermYEN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4"/>
  </p:normalViewPr>
  <p:slideViewPr>
    <p:cSldViewPr snapToGrid="0">
      <p:cViewPr varScale="1">
        <p:scale>
          <a:sx n="141" d="100"/>
          <a:sy n="141" d="100"/>
        </p:scale>
        <p:origin x="80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tiff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555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1"/>
          <p:cNvSpPr txBox="1">
            <a:spLocks noGrp="1"/>
          </p:cNvSpPr>
          <p:nvPr>
            <p:ph type="ctrTitle"/>
          </p:nvPr>
        </p:nvSpPr>
        <p:spPr>
          <a:xfrm>
            <a:off x="685800" y="1597820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4FAB84-7FF8-F546-9EBF-05B8CA507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57B9C-CCDD-E647-A0E8-D8AFC68C1B6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3D953A-0CA8-FC42-9976-DA4AA4C8E87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5F983-D904-0641-BF3C-3A8ADFD513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Google Shape;7;p10">
            <a:extLst>
              <a:ext uri="{FF2B5EF4-FFF2-40B4-BE49-F238E27FC236}">
                <a16:creationId xmlns:a16="http://schemas.microsoft.com/office/drawing/2014/main" id="{AC113060-1959-0844-AE8B-E46FCE6F366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350171"/>
            <a:ext cx="8229600" cy="3244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4"/>
          <p:cNvSpPr txBox="1">
            <a:spLocks noGrp="1"/>
          </p:cNvSpPr>
          <p:nvPr>
            <p:ph type="title"/>
          </p:nvPr>
        </p:nvSpPr>
        <p:spPr>
          <a:xfrm>
            <a:off x="457200" y="675085"/>
            <a:ext cx="82296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body" idx="1"/>
          </p:nvPr>
        </p:nvSpPr>
        <p:spPr>
          <a:xfrm>
            <a:off x="457200" y="1476377"/>
            <a:ext cx="4038600" cy="31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body" idx="2"/>
          </p:nvPr>
        </p:nvSpPr>
        <p:spPr>
          <a:xfrm>
            <a:off x="4648200" y="1476377"/>
            <a:ext cx="4038600" cy="31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5"/>
          <p:cNvSpPr txBox="1">
            <a:spLocks noGrp="1"/>
          </p:cNvSpPr>
          <p:nvPr>
            <p:ph type="title"/>
          </p:nvPr>
        </p:nvSpPr>
        <p:spPr>
          <a:xfrm>
            <a:off x="457203" y="650504"/>
            <a:ext cx="82296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1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2"/>
          </p:nvPr>
        </p:nvSpPr>
        <p:spPr>
          <a:xfrm>
            <a:off x="4645028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8"/>
          <p:cNvSpPr txBox="1">
            <a:spLocks noGrp="1"/>
          </p:cNvSpPr>
          <p:nvPr>
            <p:ph type="title"/>
          </p:nvPr>
        </p:nvSpPr>
        <p:spPr>
          <a:xfrm>
            <a:off x="457203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8"/>
          <p:cNvSpPr txBox="1">
            <a:spLocks noGrp="1"/>
          </p:cNvSpPr>
          <p:nvPr>
            <p:ph type="body" idx="1"/>
          </p:nvPr>
        </p:nvSpPr>
        <p:spPr>
          <a:xfrm>
            <a:off x="3575050" y="204789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2"/>
          </p:nvPr>
        </p:nvSpPr>
        <p:spPr>
          <a:xfrm>
            <a:off x="457203" y="1076327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9"/>
          <p:cNvSpPr txBox="1">
            <a:spLocks noGrp="1"/>
          </p:cNvSpPr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9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19"/>
          <p:cNvSpPr txBox="1">
            <a:spLocks noGrp="1"/>
          </p:cNvSpPr>
          <p:nvPr>
            <p:ph type="body" idx="1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19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0"/>
          <p:cNvSpPr txBox="1">
            <a:spLocks noGrp="1"/>
          </p:cNvSpPr>
          <p:nvPr>
            <p:ph type="title"/>
          </p:nvPr>
        </p:nvSpPr>
        <p:spPr>
          <a:xfrm>
            <a:off x="457200" y="675085"/>
            <a:ext cx="82296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body" idx="1"/>
          </p:nvPr>
        </p:nvSpPr>
        <p:spPr>
          <a:xfrm rot="5400000">
            <a:off x="3408150" y="-684000"/>
            <a:ext cx="23277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1"/>
          <p:cNvSpPr txBox="1">
            <a:spLocks noGrp="1"/>
          </p:cNvSpPr>
          <p:nvPr>
            <p:ph type="title"/>
          </p:nvPr>
        </p:nvSpPr>
        <p:spPr>
          <a:xfrm rot="5400000">
            <a:off x="5463750" y="1371630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body" idx="1"/>
          </p:nvPr>
        </p:nvSpPr>
        <p:spPr>
          <a:xfrm rot="5400000">
            <a:off x="1272750" y="-609570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565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675085"/>
            <a:ext cx="8229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350171"/>
            <a:ext cx="8229600" cy="3244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" name="Google Shape;11;p1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" y="0"/>
            <a:ext cx="9152191" cy="4572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"/>
          <p:cNvSpPr txBox="1">
            <a:spLocks noGrp="1"/>
          </p:cNvSpPr>
          <p:nvPr>
            <p:ph type="ctrTitle"/>
          </p:nvPr>
        </p:nvSpPr>
        <p:spPr>
          <a:xfrm>
            <a:off x="685800" y="1230497"/>
            <a:ext cx="7772400" cy="1778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 dirty="0"/>
              <a:t>Current Expected Credit Losses (CECL)</a:t>
            </a:r>
            <a:br>
              <a:rPr lang="en-US" dirty="0"/>
            </a:br>
            <a:r>
              <a:rPr lang="en-US" sz="1800" dirty="0"/>
              <a:t>Vintage analysis &amp; PD*LGD models</a:t>
            </a:r>
            <a:r>
              <a:rPr lang="en-US" dirty="0"/>
              <a:t> </a:t>
            </a:r>
            <a:br>
              <a:rPr lang="en-US" dirty="0"/>
            </a:br>
            <a:endParaRPr dirty="0"/>
          </a:p>
        </p:txBody>
      </p:sp>
      <p:sp>
        <p:nvSpPr>
          <p:cNvPr id="84" name="Google Shape;84;p1"/>
          <p:cNvSpPr txBox="1">
            <a:spLocks noGrp="1"/>
          </p:cNvSpPr>
          <p:nvPr>
            <p:ph type="subTitle" idx="1"/>
          </p:nvPr>
        </p:nvSpPr>
        <p:spPr>
          <a:xfrm>
            <a:off x="1282337" y="3008668"/>
            <a:ext cx="6579326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</a:pPr>
            <a:r>
              <a:rPr lang="en-US" sz="1400" u="sng" dirty="0">
                <a:solidFill>
                  <a:schemeClr val="tx1"/>
                </a:solidFill>
              </a:rPr>
              <a:t>Members</a:t>
            </a:r>
          </a:p>
          <a:p>
            <a:pPr marL="0" lvl="0" indent="0">
              <a:spcBef>
                <a:spcPts val="0"/>
              </a:spcBef>
              <a:buSzPts val="2800"/>
            </a:pPr>
            <a:r>
              <a:rPr lang="en-US" altLang="zh-CN" sz="1400" dirty="0">
                <a:solidFill>
                  <a:schemeClr val="tx1"/>
                </a:solidFill>
              </a:rPr>
              <a:t>Willies </a:t>
            </a:r>
            <a:r>
              <a:rPr lang="en-US" altLang="zh-CN" sz="1400" dirty="0" err="1">
                <a:solidFill>
                  <a:schemeClr val="tx1"/>
                </a:solidFill>
              </a:rPr>
              <a:t>Mboko</a:t>
            </a:r>
            <a:r>
              <a:rPr lang="en-US" altLang="zh-CN" sz="1400" dirty="0">
                <a:solidFill>
                  <a:schemeClr val="tx1"/>
                </a:solidFill>
              </a:rPr>
              <a:t> *</a:t>
            </a:r>
          </a:p>
          <a:p>
            <a:pPr marL="0" lvl="0" indent="0">
              <a:spcBef>
                <a:spcPts val="0"/>
              </a:spcBef>
              <a:buSzPts val="2800"/>
            </a:pPr>
            <a:r>
              <a:rPr lang="en-US" altLang="zh-CN" sz="1400" dirty="0" err="1">
                <a:solidFill>
                  <a:schemeClr val="tx1"/>
                </a:solidFill>
              </a:rPr>
              <a:t>Tharun</a:t>
            </a:r>
            <a:r>
              <a:rPr lang="en-US" altLang="zh-CN" sz="1400" dirty="0">
                <a:solidFill>
                  <a:schemeClr val="tx1"/>
                </a:solidFill>
              </a:rPr>
              <a:t> Kalyan </a:t>
            </a:r>
            <a:r>
              <a:rPr lang="en-US" altLang="zh-CN" sz="1400" dirty="0" err="1">
                <a:solidFill>
                  <a:schemeClr val="tx1"/>
                </a:solidFill>
              </a:rPr>
              <a:t>Polamarasetty</a:t>
            </a:r>
            <a:r>
              <a:rPr lang="en-US" altLang="zh-CN" sz="1400" dirty="0">
                <a:solidFill>
                  <a:schemeClr val="tx1"/>
                </a:solidFill>
              </a:rPr>
              <a:t>*</a:t>
            </a:r>
          </a:p>
          <a:p>
            <a:pPr marL="0" indent="0">
              <a:spcBef>
                <a:spcPts val="0"/>
              </a:spcBef>
              <a:buSzPts val="2800"/>
            </a:pPr>
            <a:r>
              <a:rPr lang="en-US" sz="1400" dirty="0" err="1">
                <a:solidFill>
                  <a:schemeClr val="tx1"/>
                </a:solidFill>
              </a:rPr>
              <a:t>Tianyu</a:t>
            </a:r>
            <a:r>
              <a:rPr lang="en-US" sz="1400" dirty="0">
                <a:solidFill>
                  <a:schemeClr val="tx1"/>
                </a:solidFill>
              </a:rPr>
              <a:t> Cheng</a:t>
            </a:r>
            <a:endParaRPr lang="en-US" altLang="zh-CN" sz="1400" dirty="0">
              <a:solidFill>
                <a:schemeClr val="tx1"/>
              </a:solidFill>
            </a:endParaRPr>
          </a:p>
          <a:p>
            <a:pPr marL="0" lvl="0" indent="0">
              <a:spcBef>
                <a:spcPts val="0"/>
              </a:spcBef>
              <a:buSzPts val="2800"/>
            </a:pPr>
            <a:r>
              <a:rPr lang="en-US" altLang="zh-CN" sz="1400" dirty="0">
                <a:solidFill>
                  <a:schemeClr val="tx1"/>
                </a:solidFill>
              </a:rPr>
              <a:t>Xu Yan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FD8D3-FA9F-1747-AB43-C585BFF4FE1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828F5C-688F-8B48-B71D-0B4415F9DC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n-lt"/>
              </a:rPr>
              <a:t>0</a:t>
            </a:fld>
            <a:endParaRPr lang="en-US">
              <a:latin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45BB-D3F8-48D7-99A0-902C9585F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6141"/>
            <a:ext cx="7772400" cy="539740"/>
          </a:xfrm>
        </p:spPr>
        <p:txBody>
          <a:bodyPr/>
          <a:lstStyle/>
          <a:p>
            <a:pPr algn="l"/>
            <a:r>
              <a:rPr lang="en-US" altLang="zh-CN" dirty="0"/>
              <a:t>LGD Model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itle 1">
                <a:extLst>
                  <a:ext uri="{FF2B5EF4-FFF2-40B4-BE49-F238E27FC236}">
                    <a16:creationId xmlns:a16="http://schemas.microsoft.com/office/drawing/2014/main" id="{5C253835-BA0A-489F-9A49-EA705FD5BF1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6747" y="814812"/>
                <a:ext cx="7772399" cy="39524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40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850" b="0" dirty="0"/>
                  <a:t>LGD is expressed in form of a ratio</a:t>
                </a: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850" b="0" dirty="0"/>
                  <a:t>Computed as :</a:t>
                </a:r>
              </a:p>
              <a:p>
                <a:pPr lvl="2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850" b="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1850" b="0" dirty="0"/>
                            <m:t>Loan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Balance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add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Expenses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less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proceeds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 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1850" b="0" dirty="0"/>
                            <m:t>Loan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sz="1850" b="0" dirty="0"/>
                            <m:t>Balance</m:t>
                          </m:r>
                        </m:den>
                      </m:f>
                    </m:oMath>
                  </m:oMathPara>
                </a14:m>
                <a:endParaRPr lang="en-US" sz="1850" b="0" dirty="0"/>
              </a:p>
              <a:p>
                <a:pPr marL="342900" lvl="2" indent="-34290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850" b="0" dirty="0"/>
                  <a:t>Limited to numbers between 0-1</a:t>
                </a:r>
              </a:p>
              <a:p>
                <a:pPr marL="342900" lvl="2" indent="-34290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850" dirty="0"/>
                  <a:t>Natural models to consider: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sz="1850" b="0" i="1" smtClean="0">
                        <a:latin typeface="Cambria Math" panose="02040503050406030204" pitchFamily="18" charset="0"/>
                      </a:rPr>
                      <m:t>𝑙𝑜𝑔</m:t>
                    </m:r>
                    <m:f>
                      <m:fPr>
                        <m:ctrlPr>
                          <a:rPr lang="en-US" altLang="zh-CN" sz="185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850" b="0" i="1" smtClean="0">
                            <a:latin typeface="Cambria Math" panose="02040503050406030204" pitchFamily="18" charset="0"/>
                          </a:rPr>
                          <m:t>𝐿𝐺𝐷</m:t>
                        </m:r>
                      </m:num>
                      <m:den>
                        <m:r>
                          <a:rPr lang="en-US" altLang="zh-CN" sz="185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altLang="zh-CN" sz="1850" b="0" i="1" smtClean="0">
                            <a:latin typeface="Cambria Math" panose="02040503050406030204" pitchFamily="18" charset="0"/>
                          </a:rPr>
                          <m:t>𝐿𝐺𝐷</m:t>
                        </m:r>
                      </m:den>
                    </m:f>
                    <m:r>
                      <a:rPr lang="en-US" altLang="zh-CN" sz="185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185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185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5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zh-CN" sz="185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sz="1850" b="0" i="1" smtClean="0">
                        <a:latin typeface="Cambria Math" panose="02040503050406030204" pitchFamily="18" charset="0"/>
                      </a:rPr>
                      <m:t>+</m:t>
                    </m:r>
                    <m:acc>
                      <m:accPr>
                        <m:chr m:val="⃗"/>
                        <m:ctrlPr>
                          <a:rPr lang="en-US" altLang="zh-CN" sz="1850" b="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5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</m:acc>
                    <m:r>
                      <a:rPr lang="zh-CN" altLang="en-US" sz="1850" b="0" i="1" smtClean="0">
                        <a:latin typeface="Cambria Math" panose="02040503050406030204" pitchFamily="18" charset="0"/>
                      </a:rPr>
                      <m:t>∗</m:t>
                    </m:r>
                    <m:acc>
                      <m:accPr>
                        <m:chr m:val="⃗"/>
                        <m:ctrlPr>
                          <a:rPr lang="zh-CN" altLang="en-US" sz="1850" b="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CN" sz="185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sz="1850" b="0" dirty="0"/>
                  <a:t>    </a:t>
                </a:r>
              </a:p>
              <a:p>
                <a:pPr marL="342900" lvl="2" indent="-34290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1850" b="0" dirty="0"/>
                  <a:t>Any model that bounds the outcome to (0,1) is acceptable </a:t>
                </a:r>
                <a:r>
                  <a:rPr lang="en-US" sz="1850" b="0" dirty="0" err="1"/>
                  <a:t>e.g</a:t>
                </a:r>
                <a:r>
                  <a:rPr lang="en-US" sz="1850" b="0" dirty="0"/>
                  <a:t> </a:t>
                </a:r>
                <a:r>
                  <a:rPr lang="en-US" sz="1850" b="0" dirty="0" err="1"/>
                  <a:t>probit</a:t>
                </a:r>
                <a:endParaRPr lang="en-US" sz="1850" b="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800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800" b="0" dirty="0"/>
              </a:p>
            </p:txBody>
          </p:sp>
        </mc:Choice>
        <mc:Fallback>
          <p:sp>
            <p:nvSpPr>
              <p:cNvPr id="4" name="Title 1">
                <a:extLst>
                  <a:ext uri="{FF2B5EF4-FFF2-40B4-BE49-F238E27FC236}">
                    <a16:creationId xmlns:a16="http://schemas.microsoft.com/office/drawing/2014/main" id="{5C253835-BA0A-489F-9A49-EA705FD5B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747" y="814812"/>
                <a:ext cx="7772399" cy="395245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93E97-9611-EE4E-946F-6EE4B29A2BE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1D679-5658-124D-833C-BDA4BCA9C1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185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45BB-D3F8-48D7-99A0-902C9585F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6141"/>
            <a:ext cx="7772400" cy="539740"/>
          </a:xfrm>
        </p:spPr>
        <p:txBody>
          <a:bodyPr/>
          <a:lstStyle/>
          <a:p>
            <a:pPr algn="l"/>
            <a:r>
              <a:rPr lang="en-US" altLang="zh-CN" dirty="0"/>
              <a:t>LGD Model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C253835-BA0A-489F-9A49-EA705FD5BF1F}"/>
              </a:ext>
            </a:extLst>
          </p:cNvPr>
          <p:cNvSpPr txBox="1">
            <a:spLocks/>
          </p:cNvSpPr>
          <p:nvPr/>
        </p:nvSpPr>
        <p:spPr>
          <a:xfrm>
            <a:off x="644884" y="873867"/>
            <a:ext cx="7772399" cy="3952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50" b="0" dirty="0"/>
              <a:t>We tested 2 models for viability, fractional response(FR) logistic regression and beta regression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Outputs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lnSpc>
                <a:spcPct val="150000"/>
              </a:lnSpc>
            </a:pPr>
            <a:endParaRPr lang="en-US" sz="1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Beta regression performs much better than FR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/>
              <a:t>The reason lies in the assumptions; Beta takes on continuous values while the FR regression has an implicit binary assumption (0 or 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93E97-9611-EE4E-946F-6EE4B29A2BE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1D679-5658-124D-833C-BDA4BCA9C1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ED14CFC-06CE-0B46-8AA3-318BF537EF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5000112"/>
              </p:ext>
            </p:extLst>
          </p:nvPr>
        </p:nvGraphicFramePr>
        <p:xfrm>
          <a:off x="995073" y="2059564"/>
          <a:ext cx="3162300" cy="851535"/>
        </p:xfrm>
        <a:graphic>
          <a:graphicData uri="http://schemas.openxmlformats.org/drawingml/2006/table">
            <a:tbl>
              <a:tblPr/>
              <a:tblGrid>
                <a:gridCol w="2334456">
                  <a:extLst>
                    <a:ext uri="{9D8B030D-6E8A-4147-A177-3AD203B41FA5}">
                      <a16:colId xmlns:a16="http://schemas.microsoft.com/office/drawing/2014/main" val="2854422110"/>
                    </a:ext>
                  </a:extLst>
                </a:gridCol>
                <a:gridCol w="827844">
                  <a:extLst>
                    <a:ext uri="{9D8B030D-6E8A-4147-A177-3AD203B41FA5}">
                      <a16:colId xmlns:a16="http://schemas.microsoft.com/office/drawing/2014/main" val="392951835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</a:t>
                      </a:r>
                      <a:r>
                        <a:rPr lang="en-US" sz="18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3077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 logistic regression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836600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Beta regression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3451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6756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1167F-AD55-B845-9336-048C8C0A0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LGD Model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73EDFA-980D-AE4D-8166-6D06129C247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22A09B-81A7-3149-BCA7-635CB01250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n-lt"/>
              </a:rPr>
              <a:t>11</a:t>
            </a:fld>
            <a:endParaRPr lang="en-US">
              <a:latin typeface="+mn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865380C-33CC-C847-90C6-E96E319C76DB}"/>
              </a:ext>
            </a:extLst>
          </p:cNvPr>
          <p:cNvSpPr>
            <a:spLocks noGrp="1"/>
          </p:cNvSpPr>
          <p:nvPr>
            <p:ph idx="1"/>
          </p:nvPr>
        </p:nvSpPr>
        <p:spPr/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E5CD3E-A10E-0243-A7A3-4EC59ABA0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4339"/>
            <a:ext cx="3726758" cy="2442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15A7AB-2BE2-6349-B4DF-BE03E94CDC22}"/>
              </a:ext>
            </a:extLst>
          </p:cNvPr>
          <p:cNvSpPr txBox="1"/>
          <p:nvPr/>
        </p:nvSpPr>
        <p:spPr>
          <a:xfrm>
            <a:off x="457200" y="3489098"/>
            <a:ext cx="8229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LGD is a </a:t>
            </a:r>
            <a:r>
              <a:rPr lang="en-US" sz="1600" b="1" dirty="0"/>
              <a:t>bimodal</a:t>
            </a:r>
            <a:r>
              <a:rPr lang="en-US" sz="1600" dirty="0"/>
              <a:t> distributions </a:t>
            </a:r>
            <a:r>
              <a:rPr lang="en-US" sz="1600" dirty="0">
                <a:sym typeface="Wingdings" pitchFamily="2" charset="2"/>
              </a:rPr>
              <a:t> explains low R</a:t>
            </a:r>
            <a:r>
              <a:rPr lang="en-US" sz="1600" baseline="30000" dirty="0">
                <a:sym typeface="Wingdings" pitchFamily="2" charset="2"/>
              </a:rPr>
              <a:t>2</a:t>
            </a:r>
            <a:r>
              <a:rPr lang="en-US" sz="1600" dirty="0">
                <a:sym typeface="Wingdings" pitchFamily="2" charset="2"/>
              </a:rPr>
              <a:t> from before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Inspecting the zero-balance code shows that 6(Repurchases) and 16(Reperforming loans) consistently have LGD’s at 1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Adjusting for this and re-running the Beta regression from before we get an </a:t>
            </a:r>
            <a:r>
              <a:rPr lang="en-US" sz="1600" b="1" dirty="0">
                <a:sym typeface="Wingdings" pitchFamily="2" charset="2"/>
              </a:rPr>
              <a:t>R</a:t>
            </a:r>
            <a:r>
              <a:rPr lang="en-US" sz="1600" b="1" baseline="30000" dirty="0">
                <a:sym typeface="Wingdings" pitchFamily="2" charset="2"/>
              </a:rPr>
              <a:t>2</a:t>
            </a:r>
            <a:r>
              <a:rPr lang="en-US" sz="1600" b="1" dirty="0">
                <a:sym typeface="Wingdings" pitchFamily="2" charset="2"/>
              </a:rPr>
              <a:t> of 0.630</a:t>
            </a:r>
            <a:endParaRPr lang="en-US" sz="16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845FC25-554B-1743-AD6A-5C3CA1F1B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94" y="1039499"/>
            <a:ext cx="4400606" cy="250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217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45BB-D3F8-48D7-99A0-902C9585F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83" y="448190"/>
            <a:ext cx="7772400" cy="539740"/>
          </a:xfrm>
        </p:spPr>
        <p:txBody>
          <a:bodyPr/>
          <a:lstStyle/>
          <a:p>
            <a:pPr algn="l"/>
            <a:r>
              <a:rPr lang="en-US" dirty="0"/>
              <a:t>4. Potential Improvement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itle 1">
                <a:extLst>
                  <a:ext uri="{FF2B5EF4-FFF2-40B4-BE49-F238E27FC236}">
                    <a16:creationId xmlns:a16="http://schemas.microsoft.com/office/drawing/2014/main" id="{5C253835-BA0A-489F-9A49-EA705FD5BF1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884" y="873867"/>
                <a:ext cx="7772399" cy="39524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40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lvl="2" algn="l">
                  <a:lnSpc>
                    <a:spcPts val="2260"/>
                  </a:lnSpc>
                </a:pPr>
                <a:r>
                  <a:rPr lang="en-US" sz="1800" u="sng" dirty="0"/>
                  <a:t>Vintage</a:t>
                </a:r>
              </a:p>
              <a:p>
                <a:pPr marL="285750" indent="-285750">
                  <a:lnSpc>
                    <a:spcPts val="2260"/>
                  </a:lnSpc>
                  <a:buFont typeface="Arial" panose="020B0604020202020204" pitchFamily="34" charset="0"/>
                  <a:buChar char="•"/>
                </a:pPr>
                <a:r>
                  <a:rPr lang="en-US" sz="1800" b="0" dirty="0"/>
                  <a:t>Generalize the model into the form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800" dirty="0"/>
                  <a:t> , </a:t>
                </a:r>
                <a:r>
                  <a:rPr lang="en-US" sz="1800" b="0" dirty="0"/>
                  <a:t>where </a:t>
                </a:r>
                <a:endParaRPr lang="en-US" sz="1800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lnSpc>
                    <a:spcPts val="226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b="0" dirty="0"/>
                  <a:t> are vintage/origin effects,</a:t>
                </a:r>
              </a:p>
              <a:p>
                <a:pPr marL="285750" indent="-285750">
                  <a:lnSpc>
                    <a:spcPts val="226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1800" b="0" dirty="0"/>
                  <a:t> are development period effects and </a:t>
                </a:r>
                <a:endParaRPr lang="en-US" sz="1800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lnSpc>
                    <a:spcPts val="226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800" dirty="0"/>
                  <a:t> </a:t>
                </a:r>
                <a:r>
                  <a:rPr lang="en-US" sz="1800" b="0" dirty="0"/>
                  <a:t>are calendar period effects</a:t>
                </a:r>
              </a:p>
              <a:p>
                <a:pPr lvl="2" algn="l">
                  <a:lnSpc>
                    <a:spcPts val="2260"/>
                  </a:lnSpc>
                </a:pPr>
                <a:r>
                  <a:rPr lang="en-US" sz="1800" u="sng" dirty="0"/>
                  <a:t>PD</a:t>
                </a:r>
              </a:p>
              <a:p>
                <a:pPr marL="285750" lvl="2" indent="-285750" algn="l">
                  <a:lnSpc>
                    <a:spcPts val="2260"/>
                  </a:lnSpc>
                  <a:buFont typeface="Arial" panose="020B0604020202020204" pitchFamily="34" charset="0"/>
                  <a:buChar char="•"/>
                </a:pPr>
                <a:r>
                  <a:rPr lang="en-US" sz="1800" b="0" dirty="0"/>
                  <a:t>Oversampling the group 0 and group 3 dataset to make it balanced</a:t>
                </a:r>
              </a:p>
              <a:p>
                <a:pPr marL="285750" lvl="2" indent="-285750" algn="l">
                  <a:lnSpc>
                    <a:spcPts val="2260"/>
                  </a:lnSpc>
                  <a:buFont typeface="Arial" panose="020B0604020202020204" pitchFamily="34" charset="0"/>
                  <a:buChar char="•"/>
                </a:pPr>
                <a:r>
                  <a:rPr lang="en-US" sz="1800" b="0" dirty="0"/>
                  <a:t>Allow the delinquency status to move more than 1 step forward and back</a:t>
                </a:r>
              </a:p>
              <a:p>
                <a:pPr lvl="2" algn="l">
                  <a:lnSpc>
                    <a:spcPts val="2260"/>
                  </a:lnSpc>
                </a:pPr>
                <a:r>
                  <a:rPr lang="en-US" sz="1800" u="sng" dirty="0"/>
                  <a:t>LGD</a:t>
                </a:r>
              </a:p>
              <a:p>
                <a:pPr marL="285750" lvl="2" indent="-285750" algn="l">
                  <a:lnSpc>
                    <a:spcPts val="2260"/>
                  </a:lnSpc>
                  <a:buFont typeface="Arial" panose="020B0604020202020204" pitchFamily="34" charset="0"/>
                  <a:buChar char="•"/>
                </a:pPr>
                <a:r>
                  <a:rPr lang="en-US" sz="1800" b="0" dirty="0"/>
                  <a:t>Perform a cluster analysis to determine number of distinct groups</a:t>
                </a:r>
              </a:p>
              <a:p>
                <a:pPr marL="285750" lvl="2" indent="-285750" algn="l">
                  <a:lnSpc>
                    <a:spcPts val="2260"/>
                  </a:lnSpc>
                  <a:buFont typeface="Arial" panose="020B0604020202020204" pitchFamily="34" charset="0"/>
                  <a:buChar char="•"/>
                </a:pPr>
                <a:r>
                  <a:rPr lang="en-US" sz="1800" b="0" dirty="0"/>
                  <a:t>Implement a Bayesian credibility to better improve estimates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800" b="0" dirty="0"/>
              </a:p>
            </p:txBody>
          </p:sp>
        </mc:Choice>
        <mc:Fallback xmlns="">
          <p:sp>
            <p:nvSpPr>
              <p:cNvPr id="4" name="Title 1">
                <a:extLst>
                  <a:ext uri="{FF2B5EF4-FFF2-40B4-BE49-F238E27FC236}">
                    <a16:creationId xmlns:a16="http://schemas.microsoft.com/office/drawing/2014/main" id="{5C253835-BA0A-489F-9A49-EA705FD5B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884" y="873867"/>
                <a:ext cx="7772399" cy="3952452"/>
              </a:xfrm>
              <a:prstGeom prst="rect">
                <a:avLst/>
              </a:prstGeom>
              <a:blipFill>
                <a:blip r:embed="rId2"/>
                <a:stretch>
                  <a:fillRect l="-653" t="-96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93E97-9611-EE4E-946F-6EE4B29A2BE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1D679-5658-124D-833C-BDA4BCA9C1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198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7F2499-7CDE-4603-A961-8BFFF7D5D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416821"/>
            <a:ext cx="7772400" cy="1021500"/>
          </a:xfrm>
        </p:spPr>
        <p:txBody>
          <a:bodyPr/>
          <a:lstStyle/>
          <a:p>
            <a:r>
              <a:rPr lang="en-US" altLang="zh-CN" dirty="0"/>
              <a:t>Thank You</a:t>
            </a:r>
            <a:endParaRPr lang="zh-CN" altLang="en-US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A92E90DB-A607-4F5F-9C68-5374A0B92362}"/>
              </a:ext>
            </a:extLst>
          </p:cNvPr>
          <p:cNvSpPr txBox="1">
            <a:spLocks/>
          </p:cNvSpPr>
          <p:nvPr/>
        </p:nvSpPr>
        <p:spPr>
          <a:xfrm>
            <a:off x="685800" y="2705180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zh-CN" dirty="0"/>
              <a:t>Q &amp; A</a:t>
            </a:r>
            <a:endParaRPr lang="zh-CN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3E43AD-1618-B949-A12C-8E8E3C57776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6F87A-00D2-2440-A632-4BCEF442B2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5B74DE-2F44-49F9-A652-4B1B49E7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 Measurement Indicator </a:t>
            </a:r>
            <a:endParaRPr lang="zh-CN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7E40AC31-991C-439B-A90C-AB213B776B38}"/>
              </a:ext>
            </a:extLst>
          </p:cNvPr>
          <p:cNvGraphicFramePr>
            <a:graphicFrameLocks noGrp="1"/>
          </p:cNvGraphicFramePr>
          <p:nvPr/>
        </p:nvGraphicFramePr>
        <p:xfrm>
          <a:off x="1668224" y="1428750"/>
          <a:ext cx="6817448" cy="3004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4362">
                  <a:extLst>
                    <a:ext uri="{9D8B030D-6E8A-4147-A177-3AD203B41FA5}">
                      <a16:colId xmlns:a16="http://schemas.microsoft.com/office/drawing/2014/main" val="1209374739"/>
                    </a:ext>
                  </a:extLst>
                </a:gridCol>
                <a:gridCol w="1704362">
                  <a:extLst>
                    <a:ext uri="{9D8B030D-6E8A-4147-A177-3AD203B41FA5}">
                      <a16:colId xmlns:a16="http://schemas.microsoft.com/office/drawing/2014/main" val="3919182719"/>
                    </a:ext>
                  </a:extLst>
                </a:gridCol>
                <a:gridCol w="1704362">
                  <a:extLst>
                    <a:ext uri="{9D8B030D-6E8A-4147-A177-3AD203B41FA5}">
                      <a16:colId xmlns:a16="http://schemas.microsoft.com/office/drawing/2014/main" val="1372972648"/>
                    </a:ext>
                  </a:extLst>
                </a:gridCol>
                <a:gridCol w="1704362">
                  <a:extLst>
                    <a:ext uri="{9D8B030D-6E8A-4147-A177-3AD203B41FA5}">
                      <a16:colId xmlns:a16="http://schemas.microsoft.com/office/drawing/2014/main" val="3549284216"/>
                    </a:ext>
                  </a:extLst>
                </a:gridCol>
              </a:tblGrid>
              <a:tr h="600809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CLDS Group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Precision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Recall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F1 Score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734952205"/>
                  </a:ext>
                </a:extLst>
              </a:tr>
              <a:tr h="600809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0.326/0.326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0.33/0.33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0.33/0.33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509229952"/>
                  </a:ext>
                </a:extLst>
              </a:tr>
              <a:tr h="600809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1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0.49/0.48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0.40/0.39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0.37/0.36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56545876"/>
                  </a:ext>
                </a:extLst>
              </a:tr>
              <a:tr h="600809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2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0.40/0.39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0.37/0.37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0.34/0.34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57189105"/>
                  </a:ext>
                </a:extLst>
              </a:tr>
              <a:tr h="600809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3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0.227/0.225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0.33/0.33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0.27/0.27</a:t>
                      </a:r>
                      <a:endParaRPr lang="zh-CN" altLang="en-US" sz="16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47224807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42B68A-A8A8-DE44-B8C2-9C2C8D026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29B83E-92A5-024C-91CD-A42A0671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472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D55FBB-9A65-4042-855E-35184DB9E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828" y="803088"/>
            <a:ext cx="7772400" cy="1021500"/>
          </a:xfrm>
        </p:spPr>
        <p:txBody>
          <a:bodyPr/>
          <a:lstStyle/>
          <a:p>
            <a:r>
              <a:rPr lang="en-US" altLang="zh-CN" sz="3200" dirty="0"/>
              <a:t>Histogram</a:t>
            </a:r>
            <a:endParaRPr lang="zh-CN" altLang="en-US" sz="3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2563906-084C-44AD-A7C0-5299D5558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46" y="1590320"/>
            <a:ext cx="38100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8F241E1-A835-488C-B883-6F4DE22FE6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630616"/>
            <a:ext cx="38100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030F37-85EB-294F-8F38-C1BF919DBD1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B37FD-FDC5-6447-8BFC-A158999F36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411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C2C628-6D62-4093-B5F0-3414C070E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138" y="793790"/>
            <a:ext cx="7772400" cy="1021500"/>
          </a:xfrm>
        </p:spPr>
        <p:txBody>
          <a:bodyPr/>
          <a:lstStyle/>
          <a:p>
            <a:r>
              <a:rPr lang="en-US" altLang="zh-CN" sz="3200" dirty="0"/>
              <a:t>Correlation Heatmap</a:t>
            </a:r>
            <a:endParaRPr lang="zh-CN" altLang="en-US" sz="32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6FA7329-789D-40DA-803B-990C80951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899" y="1607168"/>
            <a:ext cx="3800335" cy="2995829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0BEB83-7764-7B4F-ADF7-8A2A68910FB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909E8-9115-D24F-90E5-C191FAF107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062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F7CA6-DA01-3D44-98A0-90FF7F67E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Diagnostic Graph for LGD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63C330-74DD-6343-B4BC-988C057EC1C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8A7343-C8D1-AD4E-8387-58DAECBBAD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02A15C1-BC6E-4B4B-9DC9-96AE12518039}"/>
              </a:ext>
            </a:extLst>
          </p:cNvPr>
          <p:cNvSpPr>
            <a:spLocks noGrp="1"/>
          </p:cNvSpPr>
          <p:nvPr>
            <p:ph idx="1"/>
          </p:nvPr>
        </p:nvSpPr>
        <p:spPr/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041C30-F22E-8C44-9E56-259E87D29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200" y="1410311"/>
            <a:ext cx="41656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582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3FAD-E0FF-8943-9FA8-DF966E7A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13" y="586830"/>
            <a:ext cx="7772400" cy="640837"/>
          </a:xfrm>
        </p:spPr>
        <p:txBody>
          <a:bodyPr/>
          <a:lstStyle/>
          <a:p>
            <a:pPr algn="l"/>
            <a:r>
              <a:rPr lang="en-US" dirty="0"/>
              <a:t>0. Outline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C8B2E8-8176-3F47-BD3B-46BE298ACDB6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713260" y="1303699"/>
            <a:ext cx="7772400" cy="3252971"/>
          </a:xfrm>
        </p:spPr>
        <p:txBody>
          <a:bodyPr vert="horz"/>
          <a:lstStyle/>
          <a:p>
            <a:pPr marL="7429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Introduction</a:t>
            </a:r>
          </a:p>
          <a:p>
            <a:pPr marL="7429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Vintage Analysis</a:t>
            </a:r>
          </a:p>
          <a:p>
            <a:pPr marL="7429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Default (PD)* Loss Given Default model(LGD)</a:t>
            </a:r>
          </a:p>
          <a:p>
            <a:pPr marL="7429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Conclusion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A5545F9-58DC-FD49-8A39-F99552DDDF6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84558A5-3092-B944-A920-8FF30BF390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n-lt"/>
              </a:rPr>
              <a:t>1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4676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3FAD-E0FF-8943-9FA8-DF966E7A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13" y="586830"/>
            <a:ext cx="7772400" cy="640837"/>
          </a:xfrm>
        </p:spPr>
        <p:txBody>
          <a:bodyPr/>
          <a:lstStyle/>
          <a:p>
            <a:pPr algn="l"/>
            <a:r>
              <a:rPr lang="en-US" dirty="0"/>
              <a:t>1. 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C8B2E8-8176-3F47-BD3B-46BE298ACDB6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713260" y="1303699"/>
            <a:ext cx="7772400" cy="3252971"/>
          </a:xfrm>
        </p:spPr>
        <p:txBody>
          <a:bodyPr vert="horz"/>
          <a:lstStyle/>
          <a:p>
            <a:pPr marL="228600" indent="0">
              <a:buNone/>
            </a:pPr>
            <a:endParaRPr lang="en-US" dirty="0">
              <a:highlight>
                <a:srgbClr val="800000"/>
              </a:highlight>
            </a:endParaRPr>
          </a:p>
          <a:p>
            <a:pPr marL="571500" indent="-342900"/>
            <a:endParaRPr lang="en-US" dirty="0">
              <a:highlight>
                <a:srgbClr val="800000"/>
              </a:highlight>
            </a:endParaRPr>
          </a:p>
          <a:p>
            <a:pPr marL="228600" indent="0">
              <a:buNone/>
            </a:pPr>
            <a:endParaRPr lang="en-US" dirty="0">
              <a:highlight>
                <a:srgbClr val="800000"/>
              </a:highlight>
            </a:endParaRPr>
          </a:p>
          <a:p>
            <a:endParaRPr lang="en-US" dirty="0">
              <a:highlight>
                <a:srgbClr val="800000"/>
              </a:highlight>
            </a:endParaRPr>
          </a:p>
          <a:p>
            <a:endParaRPr lang="en-US" dirty="0">
              <a:highlight>
                <a:srgbClr val="800000"/>
              </a:highlight>
            </a:endParaRPr>
          </a:p>
          <a:p>
            <a:endParaRPr lang="en-US" dirty="0">
              <a:highlight>
                <a:srgbClr val="800000"/>
              </a:highlight>
            </a:endParaRPr>
          </a:p>
          <a:p>
            <a:endParaRPr lang="en-US" dirty="0">
              <a:highlight>
                <a:srgbClr val="800000"/>
              </a:highlight>
            </a:endParaRPr>
          </a:p>
          <a:p>
            <a:endParaRPr lang="en-US" dirty="0">
              <a:highlight>
                <a:srgbClr val="800000"/>
              </a:highlight>
            </a:endParaRPr>
          </a:p>
          <a:p>
            <a:endParaRPr lang="en-US" dirty="0">
              <a:highlight>
                <a:srgbClr val="800000"/>
              </a:highlight>
            </a:endParaRPr>
          </a:p>
          <a:p>
            <a:endParaRPr lang="en-US" dirty="0">
              <a:highlight>
                <a:srgbClr val="800000"/>
              </a:highlight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9553E7-1D5C-CC47-A0BA-AF9FADF34EFD}"/>
              </a:ext>
            </a:extLst>
          </p:cNvPr>
          <p:cNvSpPr/>
          <p:nvPr/>
        </p:nvSpPr>
        <p:spPr>
          <a:xfrm>
            <a:off x="3046491" y="1404573"/>
            <a:ext cx="3051017" cy="506994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FASB</a:t>
            </a:r>
          </a:p>
          <a:p>
            <a:pPr algn="ctr"/>
            <a:r>
              <a:rPr lang="en-US" sz="1200" b="1" dirty="0"/>
              <a:t>Financial Accounting Standards Board</a:t>
            </a:r>
            <a:endParaRPr lang="en-US" sz="11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6022CA-DB57-7045-8F86-28D30F748926}"/>
              </a:ext>
            </a:extLst>
          </p:cNvPr>
          <p:cNvSpPr/>
          <p:nvPr/>
        </p:nvSpPr>
        <p:spPr>
          <a:xfrm>
            <a:off x="1157333" y="2232300"/>
            <a:ext cx="3051017" cy="2249165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b="1" u="sng" dirty="0"/>
              <a:t>ALLL* – Past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Relies on incurred losses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algn="ctr"/>
            <a:r>
              <a:rPr lang="en-US" u="sng" dirty="0" err="1"/>
              <a:t>Weakneses</a:t>
            </a:r>
            <a:endParaRPr lang="en-US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Factors in past info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gradual build-up in reserve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macroeconomic impact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98CF37-1D4F-0B45-9359-A3B6D1D4435C}"/>
              </a:ext>
            </a:extLst>
          </p:cNvPr>
          <p:cNvSpPr/>
          <p:nvPr/>
        </p:nvSpPr>
        <p:spPr>
          <a:xfrm>
            <a:off x="4826023" y="2229726"/>
            <a:ext cx="3051017" cy="2249165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b="1" u="sng" dirty="0"/>
              <a:t>CECL – Future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Expected losses over the life of the loans</a:t>
            </a:r>
          </a:p>
          <a:p>
            <a:pPr algn="ctr"/>
            <a:r>
              <a:rPr lang="en-US" u="sng" dirty="0"/>
              <a:t>Methodologies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PD x LGD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Vintage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Loss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Discount Cash 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Roll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11BFD-74F2-F64E-AF4F-0D91CA9C721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0F9E0-9AC9-5841-ACC5-9A0E8B9722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n-lt"/>
              </a:rPr>
              <a:t>2</a:t>
            </a:fld>
            <a:endParaRPr lang="en-US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91E60C-7870-1047-913B-317014BA0EA9}"/>
              </a:ext>
            </a:extLst>
          </p:cNvPr>
          <p:cNvSpPr/>
          <p:nvPr/>
        </p:nvSpPr>
        <p:spPr>
          <a:xfrm>
            <a:off x="1157333" y="4494202"/>
            <a:ext cx="4572000" cy="261610"/>
          </a:xfrm>
          <a:prstGeom prst="rect">
            <a:avLst/>
          </a:prstGeom>
        </p:spPr>
        <p:txBody>
          <a:bodyPr anchor="t">
            <a:spAutoFit/>
          </a:bodyPr>
          <a:lstStyle/>
          <a:p>
            <a:r>
              <a:rPr lang="en-US" sz="1100" i="1" dirty="0">
                <a:latin typeface="Helvetica" pitchFamily="2" charset="0"/>
              </a:rPr>
              <a:t>*Allowance for Loan and Lease Losses</a:t>
            </a:r>
            <a:endParaRPr lang="en-US" sz="1100" i="1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82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3FAD-E0FF-8943-9FA8-DF966E7A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13" y="467196"/>
            <a:ext cx="7772400" cy="640837"/>
          </a:xfrm>
        </p:spPr>
        <p:txBody>
          <a:bodyPr/>
          <a:lstStyle/>
          <a:p>
            <a:pPr algn="l"/>
            <a:r>
              <a:rPr lang="en-US" dirty="0"/>
              <a:t>2. Vintage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C8B2E8-8176-3F47-BD3B-46BE298ACDB6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713260" y="1303699"/>
            <a:ext cx="7772400" cy="3252971"/>
          </a:xfrm>
        </p:spPr>
        <p:txBody>
          <a:bodyPr vert="horz"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F0F0A95-8658-7B45-96F9-77222C2A34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299729"/>
              </p:ext>
            </p:extLst>
          </p:nvPr>
        </p:nvGraphicFramePr>
        <p:xfrm>
          <a:off x="493713" y="3066916"/>
          <a:ext cx="8229600" cy="1683853"/>
        </p:xfrm>
        <a:graphic>
          <a:graphicData uri="http://schemas.openxmlformats.org/drawingml/2006/table">
            <a:tbl>
              <a:tblPr firstRow="1" firstCol="1" bandRow="1"/>
              <a:tblGrid>
                <a:gridCol w="551493">
                  <a:extLst>
                    <a:ext uri="{9D8B030D-6E8A-4147-A177-3AD203B41FA5}">
                      <a16:colId xmlns:a16="http://schemas.microsoft.com/office/drawing/2014/main" val="3778843760"/>
                    </a:ext>
                  </a:extLst>
                </a:gridCol>
                <a:gridCol w="1134266">
                  <a:extLst>
                    <a:ext uri="{9D8B030D-6E8A-4147-A177-3AD203B41FA5}">
                      <a16:colId xmlns:a16="http://schemas.microsoft.com/office/drawing/2014/main" val="1811059500"/>
                    </a:ext>
                  </a:extLst>
                </a:gridCol>
                <a:gridCol w="818186">
                  <a:extLst>
                    <a:ext uri="{9D8B030D-6E8A-4147-A177-3AD203B41FA5}">
                      <a16:colId xmlns:a16="http://schemas.microsoft.com/office/drawing/2014/main" val="1498412499"/>
                    </a:ext>
                  </a:extLst>
                </a:gridCol>
                <a:gridCol w="818186">
                  <a:extLst>
                    <a:ext uri="{9D8B030D-6E8A-4147-A177-3AD203B41FA5}">
                      <a16:colId xmlns:a16="http://schemas.microsoft.com/office/drawing/2014/main" val="1688570291"/>
                    </a:ext>
                  </a:extLst>
                </a:gridCol>
                <a:gridCol w="948239">
                  <a:extLst>
                    <a:ext uri="{9D8B030D-6E8A-4147-A177-3AD203B41FA5}">
                      <a16:colId xmlns:a16="http://schemas.microsoft.com/office/drawing/2014/main" val="1376744833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185801188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1276188488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229695058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2942993478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1949343626"/>
                    </a:ext>
                  </a:extLst>
                </a:gridCol>
              </a:tblGrid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Originations</a:t>
                      </a:r>
                      <a:b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</a:b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($ ‘000)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Q Factor - Unemployment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773031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8716687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432,393,318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8.93%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8.08%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7.36%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6.16%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5.28%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4.88%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4.35%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3.89%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2668397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357,655,983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8.08%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7.36%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6.16%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5.28%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4.88%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4.35%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3.89%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598043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608,102,601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7.36%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6.16%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5.28%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4.88%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4.35%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3.89%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571492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483,418,875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6.16%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5.28%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4.88%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4.35%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3.89%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3.90%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4049843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310,374,245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5.28%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4.88%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4.35%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3.89%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3.90%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4591091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421,060,907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4.88%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4.35%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3.89%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3.90%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098208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540,648,337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4.35%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3.89%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3.90%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298611"/>
                  </a:ext>
                </a:extLst>
              </a:tr>
              <a:tr h="17803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389,973,069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3.89%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3.90%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3.80%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3.75%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221364"/>
                  </a:ext>
                </a:extLst>
              </a:tr>
            </a:tbl>
          </a:graphicData>
        </a:graphic>
      </p:graphicFrame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864C329-BB52-DB44-A951-FEF3099FCB7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12792E6-C830-0740-BE52-8D87FB9872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FD37699-6133-C649-8980-9D400F561A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976848"/>
              </p:ext>
            </p:extLst>
          </p:nvPr>
        </p:nvGraphicFramePr>
        <p:xfrm>
          <a:off x="493713" y="1037293"/>
          <a:ext cx="8229600" cy="2029623"/>
        </p:xfrm>
        <a:graphic>
          <a:graphicData uri="http://schemas.openxmlformats.org/drawingml/2006/table">
            <a:tbl>
              <a:tblPr firstRow="1" firstCol="1" bandRow="1"/>
              <a:tblGrid>
                <a:gridCol w="551493">
                  <a:extLst>
                    <a:ext uri="{9D8B030D-6E8A-4147-A177-3AD203B41FA5}">
                      <a16:colId xmlns:a16="http://schemas.microsoft.com/office/drawing/2014/main" val="3778843760"/>
                    </a:ext>
                  </a:extLst>
                </a:gridCol>
                <a:gridCol w="1134266">
                  <a:extLst>
                    <a:ext uri="{9D8B030D-6E8A-4147-A177-3AD203B41FA5}">
                      <a16:colId xmlns:a16="http://schemas.microsoft.com/office/drawing/2014/main" val="1811059500"/>
                    </a:ext>
                  </a:extLst>
                </a:gridCol>
                <a:gridCol w="818186">
                  <a:extLst>
                    <a:ext uri="{9D8B030D-6E8A-4147-A177-3AD203B41FA5}">
                      <a16:colId xmlns:a16="http://schemas.microsoft.com/office/drawing/2014/main" val="1498412499"/>
                    </a:ext>
                  </a:extLst>
                </a:gridCol>
                <a:gridCol w="818186">
                  <a:extLst>
                    <a:ext uri="{9D8B030D-6E8A-4147-A177-3AD203B41FA5}">
                      <a16:colId xmlns:a16="http://schemas.microsoft.com/office/drawing/2014/main" val="1688570291"/>
                    </a:ext>
                  </a:extLst>
                </a:gridCol>
                <a:gridCol w="948239">
                  <a:extLst>
                    <a:ext uri="{9D8B030D-6E8A-4147-A177-3AD203B41FA5}">
                      <a16:colId xmlns:a16="http://schemas.microsoft.com/office/drawing/2014/main" val="1376744833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185801188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1276188488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229695058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2942993478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1949343626"/>
                    </a:ext>
                  </a:extLst>
                </a:gridCol>
              </a:tblGrid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Originations</a:t>
                      </a:r>
                      <a:b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</a:b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($ ‘000)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Loss Rates (LR)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773031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8716687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432,393,318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0.00%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0.13%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0.13%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0.11%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0.09%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2668397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357,655,983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0.00%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0.12%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0.12%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0.09%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0.08%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0.08%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598043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608,102,601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0.00%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0.04%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0.08%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571492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483,418,875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0.00%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0.12%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0.13%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0.13%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4049843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310,374,245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0.01%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0.12%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0.23%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0.25%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0.08%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4591091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421,060,907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0.01%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0.12%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0.25%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0.11%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0.08%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098208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540,648,337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0.01%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0.11%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0.11%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0.09%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298611"/>
                  </a:ext>
                </a:extLst>
              </a:tr>
              <a:tr h="17803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389,973,069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0.03%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0.11%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0.11%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0.08%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221364"/>
                  </a:ext>
                </a:extLst>
              </a:tr>
              <a:tr h="17803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Avg LR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0.01%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0.09%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0.15%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0.14%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0.10%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0.08%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2177409"/>
                  </a:ext>
                </a:extLst>
              </a:tr>
              <a:tr h="17803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Avg LR/Q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0.13%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1.58%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2.89%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2.90%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2.21%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1.86%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1.74%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1.56%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6296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3479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3FAD-E0FF-8943-9FA8-DF966E7A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13" y="586830"/>
            <a:ext cx="7772400" cy="640837"/>
          </a:xfrm>
        </p:spPr>
        <p:txBody>
          <a:bodyPr/>
          <a:lstStyle/>
          <a:p>
            <a:pPr algn="l"/>
            <a:r>
              <a:rPr lang="en-US" dirty="0"/>
              <a:t>2. Vintage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C8B2E8-8176-3F47-BD3B-46BE298ACDB6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713260" y="1303699"/>
            <a:ext cx="7772400" cy="3252971"/>
          </a:xfrm>
        </p:spPr>
        <p:txBody>
          <a:bodyPr vert="horz"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9C86F8-3219-BE45-B21C-DA59E980B3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099401"/>
              </p:ext>
            </p:extLst>
          </p:nvPr>
        </p:nvGraphicFramePr>
        <p:xfrm>
          <a:off x="493713" y="1117464"/>
          <a:ext cx="8229600" cy="1683045"/>
        </p:xfrm>
        <a:graphic>
          <a:graphicData uri="http://schemas.openxmlformats.org/drawingml/2006/table">
            <a:tbl>
              <a:tblPr firstRow="1" firstCol="1" bandRow="1"/>
              <a:tblGrid>
                <a:gridCol w="551493">
                  <a:extLst>
                    <a:ext uri="{9D8B030D-6E8A-4147-A177-3AD203B41FA5}">
                      <a16:colId xmlns:a16="http://schemas.microsoft.com/office/drawing/2014/main" val="4035502446"/>
                    </a:ext>
                  </a:extLst>
                </a:gridCol>
                <a:gridCol w="1134266">
                  <a:extLst>
                    <a:ext uri="{9D8B030D-6E8A-4147-A177-3AD203B41FA5}">
                      <a16:colId xmlns:a16="http://schemas.microsoft.com/office/drawing/2014/main" val="662140867"/>
                    </a:ext>
                  </a:extLst>
                </a:gridCol>
                <a:gridCol w="818186">
                  <a:extLst>
                    <a:ext uri="{9D8B030D-6E8A-4147-A177-3AD203B41FA5}">
                      <a16:colId xmlns:a16="http://schemas.microsoft.com/office/drawing/2014/main" val="2567002529"/>
                    </a:ext>
                  </a:extLst>
                </a:gridCol>
                <a:gridCol w="818186">
                  <a:extLst>
                    <a:ext uri="{9D8B030D-6E8A-4147-A177-3AD203B41FA5}">
                      <a16:colId xmlns:a16="http://schemas.microsoft.com/office/drawing/2014/main" val="2663190137"/>
                    </a:ext>
                  </a:extLst>
                </a:gridCol>
                <a:gridCol w="948239">
                  <a:extLst>
                    <a:ext uri="{9D8B030D-6E8A-4147-A177-3AD203B41FA5}">
                      <a16:colId xmlns:a16="http://schemas.microsoft.com/office/drawing/2014/main" val="3661452831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550929799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2235815409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3232076893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387302587"/>
                    </a:ext>
                  </a:extLst>
                </a:gridCol>
                <a:gridCol w="791846">
                  <a:extLst>
                    <a:ext uri="{9D8B030D-6E8A-4147-A177-3AD203B41FA5}">
                      <a16:colId xmlns:a16="http://schemas.microsoft.com/office/drawing/2014/main" val="3297136634"/>
                    </a:ext>
                  </a:extLst>
                </a:gridCol>
              </a:tblGrid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Originations</a:t>
                      </a:r>
                      <a:b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</a:b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($ ‘000)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Size of Defaults ($ ‘000)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9156937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7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1704157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432,393,318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13,424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298,429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580,751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582,579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491,864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380,771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288,129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262,766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7125690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357,655,983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13,906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212,883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415,410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419,964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335,237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291,826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275,895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9278655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608,102,601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18,458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236,058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451,114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469,265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444,376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454,670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670923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483,418,875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16,775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323,642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565,608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638,405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611,323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4616722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310,374,245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18,301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373,385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719,136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775,415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1612453"/>
                  </a:ext>
                </a:extLst>
              </a:tr>
              <a:tr h="1709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421,060,907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23,287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500,123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1,052,960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714501"/>
                  </a:ext>
                </a:extLst>
              </a:tr>
              <a:tr h="1709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540,648,337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39,159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849,333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5715154"/>
                  </a:ext>
                </a:extLst>
              </a:tr>
              <a:tr h="17803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389,973,069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127,489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93" marR="64093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2858624"/>
                  </a:ext>
                </a:extLst>
              </a:tr>
            </a:tbl>
          </a:graphicData>
        </a:graphic>
      </p:graphicFrame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864C329-BB52-DB44-A951-FEF3099FCB7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12792E6-C830-0740-BE52-8D87FB9872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n-lt"/>
              </a:rPr>
              <a:t>4</a:t>
            </a:fld>
            <a:endParaRPr lang="en-US" dirty="0">
              <a:latin typeface="+mn-lt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AC41C7A-23B8-7C4F-80D5-A2BDE9A674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338447"/>
              </p:ext>
            </p:extLst>
          </p:nvPr>
        </p:nvGraphicFramePr>
        <p:xfrm>
          <a:off x="493713" y="3040305"/>
          <a:ext cx="2565400" cy="1717277"/>
        </p:xfrm>
        <a:graphic>
          <a:graphicData uri="http://schemas.openxmlformats.org/drawingml/2006/table">
            <a:tbl>
              <a:tblPr firstRow="1" firstCol="1" bandRow="1"/>
              <a:tblGrid>
                <a:gridCol w="614398">
                  <a:extLst>
                    <a:ext uri="{9D8B030D-6E8A-4147-A177-3AD203B41FA5}">
                      <a16:colId xmlns:a16="http://schemas.microsoft.com/office/drawing/2014/main" val="1028264740"/>
                    </a:ext>
                  </a:extLst>
                </a:gridCol>
                <a:gridCol w="726264">
                  <a:extLst>
                    <a:ext uri="{9D8B030D-6E8A-4147-A177-3AD203B41FA5}">
                      <a16:colId xmlns:a16="http://schemas.microsoft.com/office/drawing/2014/main" val="2345911805"/>
                    </a:ext>
                  </a:extLst>
                </a:gridCol>
                <a:gridCol w="726264">
                  <a:extLst>
                    <a:ext uri="{9D8B030D-6E8A-4147-A177-3AD203B41FA5}">
                      <a16:colId xmlns:a16="http://schemas.microsoft.com/office/drawing/2014/main" val="3575403949"/>
                    </a:ext>
                  </a:extLst>
                </a:gridCol>
                <a:gridCol w="498474">
                  <a:extLst>
                    <a:ext uri="{9D8B030D-6E8A-4147-A177-3AD203B41FA5}">
                      <a16:colId xmlns:a16="http://schemas.microsoft.com/office/drawing/2014/main" val="3309044403"/>
                    </a:ext>
                  </a:extLst>
                </a:gridCol>
              </a:tblGrid>
              <a:tr h="170916">
                <a:tc rowSpan="2">
                  <a:txBody>
                    <a:bodyPr/>
                    <a:lstStyle/>
                    <a:p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Loss Rates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7333264"/>
                  </a:ext>
                </a:extLst>
              </a:tr>
              <a:tr h="1661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Actual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Expected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i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Error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2693568"/>
                  </a:ext>
                </a:extLst>
              </a:tr>
              <a:tr h="1709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7778416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C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-22%</a:t>
                      </a:r>
                      <a:endParaRPr lang="en-US" sz="1200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729695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C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-21%</a:t>
                      </a:r>
                      <a:endParaRPr lang="en-US" sz="1200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650320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0.13%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0.07%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C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-48%</a:t>
                      </a:r>
                      <a:endParaRPr lang="en-US" sz="1200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5835105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0.25%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0.08%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C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-67%</a:t>
                      </a:r>
                      <a:endParaRPr lang="en-US" sz="1200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2482319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0.29%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0.11%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C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-63%</a:t>
                      </a:r>
                      <a:endParaRPr lang="en-US" sz="1200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5026022"/>
                  </a:ext>
                </a:extLst>
              </a:tr>
              <a:tr h="1661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0.31%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0.11%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C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-65%</a:t>
                      </a:r>
                      <a:endParaRPr lang="en-US" sz="1200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1513112"/>
                  </a:ext>
                </a:extLst>
              </a:tr>
              <a:tr h="17803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2017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0.27%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0.06%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C00000"/>
                          </a:solidFill>
                          <a:effectLst/>
                          <a:latin typeface="Arial Narrow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-78%</a:t>
                      </a:r>
                      <a:endParaRPr lang="en-US" sz="1200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4139163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BD13379-9165-4543-99AF-9361C4D223DA}"/>
              </a:ext>
            </a:extLst>
          </p:cNvPr>
          <p:cNvSpPr txBox="1"/>
          <p:nvPr/>
        </p:nvSpPr>
        <p:spPr>
          <a:xfrm>
            <a:off x="3089827" y="3040305"/>
            <a:ext cx="563348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High Error rates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u="sng" dirty="0"/>
              <a:t>Many problems with the methodology – Top 3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Overparameterization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Extreme model sensitivity to Q factor selection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No tail factors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05065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45BB-D3F8-48D7-99A0-902C9585F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6141"/>
            <a:ext cx="7772400" cy="539740"/>
          </a:xfrm>
        </p:spPr>
        <p:txBody>
          <a:bodyPr/>
          <a:lstStyle/>
          <a:p>
            <a:pPr algn="l"/>
            <a:r>
              <a:rPr lang="en-US" dirty="0"/>
              <a:t>3. PD * LGD model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C253835-BA0A-489F-9A49-EA705FD5BF1F}"/>
              </a:ext>
            </a:extLst>
          </p:cNvPr>
          <p:cNvSpPr txBox="1">
            <a:spLocks/>
          </p:cNvSpPr>
          <p:nvPr/>
        </p:nvSpPr>
        <p:spPr>
          <a:xfrm>
            <a:off x="685801" y="869133"/>
            <a:ext cx="7772399" cy="372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850" dirty="0"/>
              <a:t>Data Used: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50" b="0" dirty="0"/>
              <a:t>Fannie Mae Single Family Loan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50" b="0" dirty="0"/>
              <a:t>Used California State data from 2005 to 2015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50" b="0" dirty="0"/>
              <a:t>Economic indicator data sourced from Bloomberg and the Fed reserve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50" b="0" dirty="0"/>
              <a:t>10 economic variables including GDP, HPI, CPI among others</a:t>
            </a:r>
          </a:p>
          <a:p>
            <a:pPr>
              <a:lnSpc>
                <a:spcPct val="150000"/>
              </a:lnSpc>
            </a:pPr>
            <a:r>
              <a:rPr lang="en-US" sz="1850" dirty="0"/>
              <a:t>Models used: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50" b="0" dirty="0"/>
              <a:t>PD – Probability Transition Matrix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50" b="0" dirty="0"/>
              <a:t>LGD – Beta-Regression</a:t>
            </a:r>
          </a:p>
          <a:p>
            <a:endParaRPr lang="en-US" sz="1800" b="0" dirty="0"/>
          </a:p>
          <a:p>
            <a:endParaRPr lang="en-US" sz="1800" b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93E97-9611-EE4E-946F-6EE4B29A2BE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1D679-5658-124D-833C-BDA4BCA9C1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166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45BB-D3F8-48D7-99A0-902C9585F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6141"/>
            <a:ext cx="7772400" cy="539740"/>
          </a:xfrm>
        </p:spPr>
        <p:txBody>
          <a:bodyPr/>
          <a:lstStyle/>
          <a:p>
            <a:pPr algn="l"/>
            <a:r>
              <a:rPr lang="en-US" altLang="zh-CN" dirty="0"/>
              <a:t>PD Model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C253835-BA0A-489F-9A49-EA705FD5BF1F}"/>
              </a:ext>
            </a:extLst>
          </p:cNvPr>
          <p:cNvSpPr txBox="1">
            <a:spLocks/>
          </p:cNvSpPr>
          <p:nvPr/>
        </p:nvSpPr>
        <p:spPr>
          <a:xfrm>
            <a:off x="685800" y="1018453"/>
            <a:ext cx="7772399" cy="372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2000" dirty="0"/>
              <a:t>Process applied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b="0" dirty="0"/>
              <a:t>Used a probability transition matrix to estimate the model.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b="0" dirty="0"/>
              <a:t>The transaction matrix is based on a conditional Markov chain model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b="0" dirty="0"/>
              <a:t>Applied a logistic regression with L2 penalty to estimate probabilities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b="0" dirty="0"/>
              <a:t>After obtaining the matrix, we calculated the probability of eventual default by multiplying the matrix over the loan term</a:t>
            </a:r>
            <a:endParaRPr lang="zh-CN" altLang="en-US" sz="18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93E97-9611-EE4E-946F-6EE4B29A2BE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1D679-5658-124D-833C-BDA4BCA9C1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807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45BB-D3F8-48D7-99A0-902C9585F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6141"/>
            <a:ext cx="7772400" cy="539740"/>
          </a:xfrm>
        </p:spPr>
        <p:txBody>
          <a:bodyPr/>
          <a:lstStyle/>
          <a:p>
            <a:pPr algn="l"/>
            <a:r>
              <a:rPr lang="en-US" altLang="zh-CN" dirty="0"/>
              <a:t>PD Model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itle 1">
                <a:extLst>
                  <a:ext uri="{FF2B5EF4-FFF2-40B4-BE49-F238E27FC236}">
                    <a16:creationId xmlns:a16="http://schemas.microsoft.com/office/drawing/2014/main" id="{5C253835-BA0A-489F-9A49-EA705FD5BF1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5800" y="961121"/>
                <a:ext cx="7772399" cy="37262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40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 sz="32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n-US" altLang="zh-CN" sz="2000" dirty="0"/>
                  <a:t>Assumptions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altLang="zh-CN" sz="1600" b="0" i="1" dirty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1600" b="0" i="1" dirty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1600" b="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𝐶𝐿𝐷𝑆</m:t>
                        </m:r>
                      </m:e>
                      <m:sub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CN" sz="1600" b="0" i="1" dirty="0">
                        <a:latin typeface="Cambria Math" panose="02040503050406030204" pitchFamily="18" charset="0"/>
                      </a:rPr>
                      <m:t>= 1|</m:t>
                    </m:r>
                    <m:sSub>
                      <m:sSubPr>
                        <m:ctrlPr>
                          <a:rPr lang="en-US" altLang="zh-CN" sz="1600" b="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𝐶𝐿𝐷𝑆</m:t>
                        </m:r>
                      </m:e>
                      <m:sub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1600" b="0" i="1" dirty="0">
                        <a:latin typeface="Cambria Math" panose="02040503050406030204" pitchFamily="18" charset="0"/>
                      </a:rPr>
                      <m:t> = 0, </m:t>
                    </m:r>
                    <m:sSub>
                      <m:sSubPr>
                        <m:ctrlPr>
                          <a:rPr lang="en-US" altLang="zh-CN" sz="1600" b="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𝐶𝐿𝐷𝑆</m:t>
                        </m:r>
                      </m:e>
                      <m:sub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zh-CN" sz="1600" b="0" i="1" dirty="0">
                        <a:latin typeface="Cambria Math" panose="02040503050406030204" pitchFamily="18" charset="0"/>
                      </a:rPr>
                      <m:t>  = 1,</m:t>
                    </m:r>
                    <m:r>
                      <a:rPr lang="en-US" altLang="zh-CN" sz="1600" b="0" i="1" dirty="0" smtClean="0">
                        <a:latin typeface="Cambria Math" panose="02040503050406030204" pitchFamily="18" charset="0"/>
                      </a:rPr>
                      <m:t>…</m:t>
                    </m:r>
                    <m:r>
                      <a:rPr lang="en-US" altLang="zh-CN" sz="1600" b="0" i="1" dirty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altLang="zh-CN" sz="1600" b="0" i="1" dirty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sz="1600" b="0" i="1" dirty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1600" b="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𝐶𝐿𝐷𝑆</m:t>
                        </m:r>
                      </m:e>
                      <m:sub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CN" sz="1600" b="0" i="1" dirty="0">
                        <a:latin typeface="Cambria Math" panose="02040503050406030204" pitchFamily="18" charset="0"/>
                      </a:rPr>
                      <m:t>= 1|</m:t>
                    </m:r>
                    <m:sSub>
                      <m:sSubPr>
                        <m:ctrlPr>
                          <a:rPr lang="en-US" altLang="zh-CN" sz="1600" b="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𝐶𝐿𝐷𝑆</m:t>
                        </m:r>
                      </m:e>
                      <m:sub>
                        <m:r>
                          <a:rPr lang="en-US" altLang="zh-CN" sz="1600" b="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1600" b="0" i="1" dirty="0">
                        <a:latin typeface="Cambria Math" panose="02040503050406030204" pitchFamily="18" charset="0"/>
                      </a:rPr>
                      <m:t>= 0)</m:t>
                    </m:r>
                  </m:oMath>
                </a14:m>
                <a:endParaRPr lang="en-US" altLang="zh-CN" sz="1600" b="0" dirty="0">
                  <a:latin typeface="+mn-lt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>
                            <a:latin typeface="Cambria Math" panose="02040503050406030204" pitchFamily="18" charset="0"/>
                          </a:rPr>
                          <m:t>𝐶𝐿𝐷𝑆</m:t>
                        </m:r>
                      </m:e>
                      <m:sub>
                        <m:r>
                          <a:rPr lang="en-US" altLang="zh-CN" sz="1600" b="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1600" b="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CN" sz="16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∈{</m:t>
                    </m:r>
                    <m:sSub>
                      <m:sSubPr>
                        <m:ctrlPr>
                          <a:rPr lang="en-US" altLang="zh-CN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𝐶𝐿𝐷𝑆</m:t>
                        </m:r>
                      </m:e>
                      <m:sub>
                        <m:r>
                          <a:rPr lang="en-US" altLang="zh-CN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16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−1,</m:t>
                    </m:r>
                    <m:sSub>
                      <m:sSubPr>
                        <m:ctrlPr>
                          <a:rPr lang="en-US" altLang="zh-CN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𝐶𝐿𝐷𝑆</m:t>
                        </m:r>
                      </m:e>
                      <m:sub>
                        <m:r>
                          <a:rPr lang="en-US" altLang="zh-CN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zh-CN" sz="1600" b="0" dirty="0">
                    <a:latin typeface="+mn-lt"/>
                  </a:rPr>
                  <a:t>,</a:t>
                </a:r>
                <a:r>
                  <a:rPr lang="en-US" altLang="zh-CN" sz="1600" b="0" dirty="0">
                    <a:latin typeface="+mn-lt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𝐶𝐿𝐷𝑆</m:t>
                        </m:r>
                      </m:e>
                      <m:sub>
                        <m:r>
                          <a:rPr lang="en-US" altLang="zh-CN" sz="16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sz="16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+1}</m:t>
                    </m:r>
                  </m:oMath>
                </a14:m>
                <a:endParaRPr lang="en-US" altLang="zh-CN" sz="1600" b="0" dirty="0">
                  <a:latin typeface="+mn-lt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1850" b="0" dirty="0">
                    <a:latin typeface="+mn-lt"/>
                  </a:rPr>
                  <a:t>As for the baseline, we use the mean of each group as the baseline to make the transaction matrix.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1850" b="0" dirty="0">
                    <a:latin typeface="+mn-lt"/>
                  </a:rPr>
                  <a:t>Due to unbalanced dataset for group 0 and group 3, the measuring indicators for those groups may be lower.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1850" b="0" dirty="0">
                    <a:latin typeface="+mn-lt"/>
                  </a:rPr>
                  <a:t>Normalized: CLTV, HPI, Lumber price, new housing, business climate</a:t>
                </a:r>
                <a:endParaRPr lang="zh-CN" altLang="en-US" sz="1850" b="0" dirty="0">
                  <a:latin typeface="+mn-lt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800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800" b="0" dirty="0"/>
              </a:p>
            </p:txBody>
          </p:sp>
        </mc:Choice>
        <mc:Fallback xmlns="">
          <p:sp>
            <p:nvSpPr>
              <p:cNvPr id="4" name="Title 1">
                <a:extLst>
                  <a:ext uri="{FF2B5EF4-FFF2-40B4-BE49-F238E27FC236}">
                    <a16:creationId xmlns:a16="http://schemas.microsoft.com/office/drawing/2014/main" id="{5C253835-BA0A-489F-9A49-EA705FD5B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0" y="961121"/>
                <a:ext cx="7772399" cy="3726238"/>
              </a:xfrm>
              <a:prstGeom prst="rect">
                <a:avLst/>
              </a:prstGeom>
              <a:blipFill>
                <a:blip r:embed="rId2"/>
                <a:stretch>
                  <a:fillRect l="-816" t="-1020" r="-65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93E97-9611-EE4E-946F-6EE4B29A2BE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1D679-5658-124D-833C-BDA4BCA9C1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j-lt"/>
              </a:rPr>
              <a:t>7</a:t>
            </a:fld>
            <a:endParaRPr 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3081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45BB-D3F8-48D7-99A0-902C9585F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6141"/>
            <a:ext cx="7772400" cy="539740"/>
          </a:xfrm>
        </p:spPr>
        <p:txBody>
          <a:bodyPr/>
          <a:lstStyle/>
          <a:p>
            <a:pPr algn="l"/>
            <a:r>
              <a:rPr lang="en-US" altLang="zh-CN" dirty="0"/>
              <a:t>PD Model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C253835-BA0A-489F-9A49-EA705FD5BF1F}"/>
              </a:ext>
            </a:extLst>
          </p:cNvPr>
          <p:cNvSpPr txBox="1">
            <a:spLocks/>
          </p:cNvSpPr>
          <p:nvPr/>
        </p:nvSpPr>
        <p:spPr>
          <a:xfrm>
            <a:off x="685800" y="961121"/>
            <a:ext cx="7772399" cy="372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0" dirty="0"/>
          </a:p>
          <a:p>
            <a:endParaRPr lang="en-US" sz="1800" b="0" dirty="0"/>
          </a:p>
          <a:p>
            <a:endParaRPr lang="en-US" sz="1800" b="0" dirty="0"/>
          </a:p>
          <a:p>
            <a:endParaRPr lang="en-US" sz="1800" b="0" dirty="0"/>
          </a:p>
          <a:p>
            <a:r>
              <a:rPr lang="en-US" sz="1800" u="sng" dirty="0"/>
              <a:t>Select Variables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93E97-9611-EE4E-946F-6EE4B29A2BE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1D679-5658-124D-833C-BDA4BCA9C1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763115B-9AF2-9944-B5C1-F57BA30AC6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1691726"/>
              </p:ext>
            </p:extLst>
          </p:nvPr>
        </p:nvGraphicFramePr>
        <p:xfrm>
          <a:off x="3446288" y="1068186"/>
          <a:ext cx="4439279" cy="1016000"/>
        </p:xfrm>
        <a:graphic>
          <a:graphicData uri="http://schemas.openxmlformats.org/drawingml/2006/table">
            <a:tbl>
              <a:tblPr firstRow="1" bandRow="1"/>
              <a:tblGrid>
                <a:gridCol w="913043">
                  <a:extLst>
                    <a:ext uri="{9D8B030D-6E8A-4147-A177-3AD203B41FA5}">
                      <a16:colId xmlns:a16="http://schemas.microsoft.com/office/drawing/2014/main" val="3311483302"/>
                    </a:ext>
                  </a:extLst>
                </a:gridCol>
                <a:gridCol w="587706">
                  <a:extLst>
                    <a:ext uri="{9D8B030D-6E8A-4147-A177-3AD203B41FA5}">
                      <a16:colId xmlns:a16="http://schemas.microsoft.com/office/drawing/2014/main" val="2943920229"/>
                    </a:ext>
                  </a:extLst>
                </a:gridCol>
                <a:gridCol w="587706">
                  <a:extLst>
                    <a:ext uri="{9D8B030D-6E8A-4147-A177-3AD203B41FA5}">
                      <a16:colId xmlns:a16="http://schemas.microsoft.com/office/drawing/2014/main" val="617559775"/>
                    </a:ext>
                  </a:extLst>
                </a:gridCol>
                <a:gridCol w="587706">
                  <a:extLst>
                    <a:ext uri="{9D8B030D-6E8A-4147-A177-3AD203B41FA5}">
                      <a16:colId xmlns:a16="http://schemas.microsoft.com/office/drawing/2014/main" val="3734728281"/>
                    </a:ext>
                  </a:extLst>
                </a:gridCol>
                <a:gridCol w="587706">
                  <a:extLst>
                    <a:ext uri="{9D8B030D-6E8A-4147-A177-3AD203B41FA5}">
                      <a16:colId xmlns:a16="http://schemas.microsoft.com/office/drawing/2014/main" val="2763372026"/>
                    </a:ext>
                  </a:extLst>
                </a:gridCol>
                <a:gridCol w="587706">
                  <a:extLst>
                    <a:ext uri="{9D8B030D-6E8A-4147-A177-3AD203B41FA5}">
                      <a16:colId xmlns:a16="http://schemas.microsoft.com/office/drawing/2014/main" val="4263091519"/>
                    </a:ext>
                  </a:extLst>
                </a:gridCol>
                <a:gridCol w="587706">
                  <a:extLst>
                    <a:ext uri="{9D8B030D-6E8A-4147-A177-3AD203B41FA5}">
                      <a16:colId xmlns:a16="http://schemas.microsoft.com/office/drawing/2014/main" val="908249618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73807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0.016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0.980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0.004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93512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0.361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0.451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0.188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59794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0.133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0.417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0.451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658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0.064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0.248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0.689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409709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7223E14-4909-A74A-A7F5-C5C1D3188BFE}"/>
              </a:ext>
            </a:extLst>
          </p:cNvPr>
          <p:cNvSpPr txBox="1"/>
          <p:nvPr/>
        </p:nvSpPr>
        <p:spPr>
          <a:xfrm>
            <a:off x="685799" y="1075786"/>
            <a:ext cx="263455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PD Transition Matrix </a:t>
            </a:r>
            <a:r>
              <a:rPr lang="en-US" b="1" dirty="0">
                <a:sym typeface="Wingdings" pitchFamily="2" charset="2"/>
              </a:rPr>
              <a:t></a:t>
            </a:r>
            <a:endParaRPr lang="en-US" b="1" dirty="0"/>
          </a:p>
          <a:p>
            <a:r>
              <a:rPr lang="en-US" sz="1200" i="1" dirty="0"/>
              <a:t>Key</a:t>
            </a:r>
          </a:p>
          <a:p>
            <a:r>
              <a:rPr lang="en-US" sz="1200" i="1" dirty="0"/>
              <a:t>-1 – Prepayment</a:t>
            </a:r>
          </a:p>
          <a:p>
            <a:r>
              <a:rPr lang="en-US" sz="1200" i="1" dirty="0"/>
              <a:t>0 – 4  - Months in delinquency</a:t>
            </a:r>
          </a:p>
          <a:p>
            <a:r>
              <a:rPr lang="en-US" sz="1200" i="1" dirty="0"/>
              <a:t>D - Default</a:t>
            </a:r>
          </a:p>
          <a:p>
            <a:endParaRPr lang="en-US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91BDF55-DA5F-114D-A153-7B2ACF6A00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210677"/>
              </p:ext>
            </p:extLst>
          </p:nvPr>
        </p:nvGraphicFramePr>
        <p:xfrm>
          <a:off x="767280" y="2571750"/>
          <a:ext cx="3198136" cy="1365198"/>
        </p:xfrm>
        <a:graphic>
          <a:graphicData uri="http://schemas.openxmlformats.org/drawingml/2006/table">
            <a:tbl>
              <a:tblPr firstRow="1" bandRow="1"/>
              <a:tblGrid>
                <a:gridCol w="799534">
                  <a:extLst>
                    <a:ext uri="{9D8B030D-6E8A-4147-A177-3AD203B41FA5}">
                      <a16:colId xmlns:a16="http://schemas.microsoft.com/office/drawing/2014/main" val="3458821127"/>
                    </a:ext>
                  </a:extLst>
                </a:gridCol>
                <a:gridCol w="799534">
                  <a:extLst>
                    <a:ext uri="{9D8B030D-6E8A-4147-A177-3AD203B41FA5}">
                      <a16:colId xmlns:a16="http://schemas.microsoft.com/office/drawing/2014/main" val="3256343376"/>
                    </a:ext>
                  </a:extLst>
                </a:gridCol>
                <a:gridCol w="799534">
                  <a:extLst>
                    <a:ext uri="{9D8B030D-6E8A-4147-A177-3AD203B41FA5}">
                      <a16:colId xmlns:a16="http://schemas.microsoft.com/office/drawing/2014/main" val="1488324967"/>
                    </a:ext>
                  </a:extLst>
                </a:gridCol>
                <a:gridCol w="799534">
                  <a:extLst>
                    <a:ext uri="{9D8B030D-6E8A-4147-A177-3AD203B41FA5}">
                      <a16:colId xmlns:a16="http://schemas.microsoft.com/office/drawing/2014/main" val="4138121125"/>
                    </a:ext>
                  </a:extLst>
                </a:gridCol>
              </a:tblGrid>
              <a:tr h="227533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Business Climate coefficients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633055"/>
                  </a:ext>
                </a:extLst>
              </a:tr>
              <a:tr h="227533"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2436256"/>
                  </a:ext>
                </a:extLst>
              </a:tr>
              <a:tr h="2275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8005416"/>
                  </a:ext>
                </a:extLst>
              </a:tr>
              <a:tr h="2275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0.273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9692554"/>
                  </a:ext>
                </a:extLst>
              </a:tr>
              <a:tr h="2275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1958142"/>
                  </a:ext>
                </a:extLst>
              </a:tr>
              <a:tr h="2275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8240185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374AABE-FA92-2B40-946B-BD793C4D32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091193"/>
              </p:ext>
            </p:extLst>
          </p:nvPr>
        </p:nvGraphicFramePr>
        <p:xfrm>
          <a:off x="4687431" y="2571625"/>
          <a:ext cx="3198136" cy="1365198"/>
        </p:xfrm>
        <a:graphic>
          <a:graphicData uri="http://schemas.openxmlformats.org/drawingml/2006/table">
            <a:tbl>
              <a:tblPr firstRow="1" bandRow="1"/>
              <a:tblGrid>
                <a:gridCol w="799534">
                  <a:extLst>
                    <a:ext uri="{9D8B030D-6E8A-4147-A177-3AD203B41FA5}">
                      <a16:colId xmlns:a16="http://schemas.microsoft.com/office/drawing/2014/main" val="3458821127"/>
                    </a:ext>
                  </a:extLst>
                </a:gridCol>
                <a:gridCol w="799534">
                  <a:extLst>
                    <a:ext uri="{9D8B030D-6E8A-4147-A177-3AD203B41FA5}">
                      <a16:colId xmlns:a16="http://schemas.microsoft.com/office/drawing/2014/main" val="3256343376"/>
                    </a:ext>
                  </a:extLst>
                </a:gridCol>
                <a:gridCol w="799534">
                  <a:extLst>
                    <a:ext uri="{9D8B030D-6E8A-4147-A177-3AD203B41FA5}">
                      <a16:colId xmlns:a16="http://schemas.microsoft.com/office/drawing/2014/main" val="1488324967"/>
                    </a:ext>
                  </a:extLst>
                </a:gridCol>
                <a:gridCol w="799534">
                  <a:extLst>
                    <a:ext uri="{9D8B030D-6E8A-4147-A177-3AD203B41FA5}">
                      <a16:colId xmlns:a16="http://schemas.microsoft.com/office/drawing/2014/main" val="4138121125"/>
                    </a:ext>
                  </a:extLst>
                </a:gridCol>
              </a:tblGrid>
              <a:tr h="227533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CLTV coefficients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633055"/>
                  </a:ext>
                </a:extLst>
              </a:tr>
              <a:tr h="227533"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2436256"/>
                  </a:ext>
                </a:extLst>
              </a:tr>
              <a:tr h="2275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-0.155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-0.152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0.308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8005416"/>
                  </a:ext>
                </a:extLst>
              </a:tr>
              <a:tr h="2275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-0.095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9692554"/>
                  </a:ext>
                </a:extLst>
              </a:tr>
              <a:tr h="2275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-0.162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-0.028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0.190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1958142"/>
                  </a:ext>
                </a:extLst>
              </a:tr>
              <a:tr h="2275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-0.136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-0.014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8240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2545617"/>
      </p:ext>
    </p:extLst>
  </p:cSld>
  <p:clrMapOvr>
    <a:masterClrMapping/>
  </p:clrMapOvr>
</p:sld>
</file>

<file path=ppt/theme/theme1.xml><?xml version="1.0" encoding="utf-8"?>
<a:theme xmlns:a="http://schemas.openxmlformats.org/drawingml/2006/main" name="NCStateU-horizontal-left-logo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1804</TotalTime>
  <Words>1320</Words>
  <Application>Microsoft Macintosh PowerPoint</Application>
  <PresentationFormat>On-screen Show (16:9)</PresentationFormat>
  <Paragraphs>586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 Narrow</vt:lpstr>
      <vt:lpstr>Calibri</vt:lpstr>
      <vt:lpstr>Cambria Math</vt:lpstr>
      <vt:lpstr>Helvetica</vt:lpstr>
      <vt:lpstr>Times New Roman</vt:lpstr>
      <vt:lpstr>NCStateU-horizontal-left-logo</vt:lpstr>
      <vt:lpstr>Current Expected Credit Losses (CECL) Vintage analysis &amp; PD*LGD models  </vt:lpstr>
      <vt:lpstr>0. Outline</vt:lpstr>
      <vt:lpstr>1. Introduction</vt:lpstr>
      <vt:lpstr>2. Vintage Analysis</vt:lpstr>
      <vt:lpstr>2. Vintage Analysis</vt:lpstr>
      <vt:lpstr>3. PD * LGD model</vt:lpstr>
      <vt:lpstr>PD Model</vt:lpstr>
      <vt:lpstr>PD Model</vt:lpstr>
      <vt:lpstr>PD Model</vt:lpstr>
      <vt:lpstr>LGD Model</vt:lpstr>
      <vt:lpstr>LGD Model</vt:lpstr>
      <vt:lpstr>LGD Model</vt:lpstr>
      <vt:lpstr>4. Potential Improvement</vt:lpstr>
      <vt:lpstr>Thank You</vt:lpstr>
      <vt:lpstr>Model Measurement Indicator </vt:lpstr>
      <vt:lpstr>Histogram</vt:lpstr>
      <vt:lpstr>Correlation Heatmap</vt:lpstr>
      <vt:lpstr>Diagnostic Graph for LGD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Term Structure of Volatility</dc:title>
  <cp:lastModifiedBy>Willies Meshack Ojiambo Mboko</cp:lastModifiedBy>
  <cp:revision>55</cp:revision>
  <dcterms:modified xsi:type="dcterms:W3CDTF">2019-12-18T22:34:05Z</dcterms:modified>
</cp:coreProperties>
</file>